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58" r:id="rId2"/>
  </p:sldMasterIdLst>
  <p:notesMasterIdLst>
    <p:notesMasterId r:id="rId14"/>
  </p:notesMasterIdLst>
  <p:sldIdLst>
    <p:sldId id="286" r:id="rId3"/>
    <p:sldId id="288" r:id="rId4"/>
    <p:sldId id="256" r:id="rId5"/>
    <p:sldId id="287" r:id="rId6"/>
    <p:sldId id="262" r:id="rId7"/>
    <p:sldId id="267" r:id="rId8"/>
    <p:sldId id="259" r:id="rId9"/>
    <p:sldId id="261" r:id="rId10"/>
    <p:sldId id="260" r:id="rId11"/>
    <p:sldId id="264" r:id="rId12"/>
    <p:sldId id="289" r:id="rId13"/>
  </p:sldIdLst>
  <p:sldSz cx="9144000" cy="5143500" type="screen16x9"/>
  <p:notesSz cx="6858000" cy="9144000"/>
  <p:embeddedFontLst>
    <p:embeddedFont>
      <p:font typeface="Amatic SC" panose="020F0502020204030204" pitchFamily="34" charset="0"/>
      <p:regular r:id="rId15"/>
      <p:bold r:id="rId16"/>
      <p:italic r:id="rId17"/>
      <p:boldItalic r:id="rId18"/>
    </p:embeddedFont>
    <p:embeddedFont>
      <p:font typeface="Bangers" pitchFamily="2" charset="77"/>
      <p:regular r:id="rId19"/>
    </p:embeddedFont>
    <p:embeddedFont>
      <p:font typeface="Caveat" panose="020F0502020204030204" pitchFamily="34" charset="0"/>
      <p:regular r:id="rId20"/>
      <p:bold r:id="rId21"/>
      <p:italic r:id="rId22"/>
      <p:boldItalic r:id="rId23"/>
    </p:embeddedFont>
    <p:embeddedFont>
      <p:font typeface="Sniglet" pitchFamily="82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D78A48-FA15-4AF2-BFCC-9C0729676FC2}">
  <a:tblStyle styleId="{AFD78A48-FA15-4AF2-BFCC-9C0729676F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2"/>
    <p:restoredTop sz="94663"/>
  </p:normalViewPr>
  <p:slideViewPr>
    <p:cSldViewPr snapToGrid="0" snapToObjects="1">
      <p:cViewPr varScale="1">
        <p:scale>
          <a:sx n="70" d="100"/>
          <a:sy n="70" d="100"/>
        </p:scale>
        <p:origin x="184" y="1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56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176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315275" y="921225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010475" y="616425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8893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387000" y="1933200"/>
            <a:ext cx="62415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5016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1pPr>
            <a:lvl2pPr marL="914400" lvl="1" indent="-5016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2pPr>
            <a:lvl3pPr marL="1371600" lvl="2" indent="-5016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3pPr>
            <a:lvl4pPr marL="1828800" lvl="3" indent="-5016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4pPr>
            <a:lvl5pPr marL="2286000" lvl="4" indent="-5016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5pPr>
            <a:lvl6pPr marL="2743200" lvl="5" indent="-5016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6pPr>
            <a:lvl7pPr marL="3200400" lvl="6" indent="-5016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7pPr>
            <a:lvl8pPr marL="3657600" lvl="7" indent="-5016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8pPr>
            <a:lvl9pPr marL="4114800" lvl="8" indent="-5016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189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1411775" y="1287956"/>
            <a:ext cx="7273800" cy="3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595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1412975" y="1287950"/>
            <a:ext cx="3530700" cy="32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5156126" y="1287950"/>
            <a:ext cx="3530700" cy="32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987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411775" y="1287950"/>
            <a:ext cx="2238000" cy="363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3929671" y="1287950"/>
            <a:ext cx="2238000" cy="363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3"/>
          </p:nvPr>
        </p:nvSpPr>
        <p:spPr>
          <a:xfrm>
            <a:off x="6447566" y="1287950"/>
            <a:ext cx="2238000" cy="363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4506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623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1411775" y="4270412"/>
            <a:ext cx="72750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426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635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rot="169468" flipH="1">
            <a:off x="3608972" y="646196"/>
            <a:ext cx="5247975" cy="3809532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69468" flipH="1">
            <a:off x="3380372" y="417596"/>
            <a:ext cx="5247975" cy="3809532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comic-02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1992350" y="37775"/>
            <a:ext cx="5616577" cy="522044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1763750" y="-114625"/>
            <a:ext cx="5616577" cy="522044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902950" y="1556175"/>
            <a:ext cx="2295300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3315993" y="1556175"/>
            <a:ext cx="2295300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5729035" y="1556175"/>
            <a:ext cx="2295300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 descr="comic-03.pn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825" y="972913"/>
            <a:ext cx="5051951" cy="31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65775" y="1645750"/>
            <a:ext cx="4227000" cy="14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2637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5.jpg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A7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11775" y="1287956"/>
            <a:ext cx="7273800" cy="3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marL="914400" lvl="1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marL="1371600" lvl="2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marL="1828800" lvl="3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marL="2286000" lvl="4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marL="2743200" lvl="5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marL="3200400" lvl="6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marL="3657600" lvl="7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marL="4114800" lvl="8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60443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image" Target="../media/image21.gi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2765775" y="1645750"/>
            <a:ext cx="4227000" cy="14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Recommender Systems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112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C4CA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 rot="21378457">
            <a:off x="941284" y="760314"/>
            <a:ext cx="1522971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</a:t>
            </a:r>
            <a:endParaRPr dirty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7" name="Google Shape;217;p27">
            <a:extLst>
              <a:ext uri="{FF2B5EF4-FFF2-40B4-BE49-F238E27FC236}">
                <a16:creationId xmlns:a16="http://schemas.microsoft.com/office/drawing/2014/main" id="{0B6D9DE5-ED23-0947-A5E6-F708073C119F}"/>
              </a:ext>
            </a:extLst>
          </p:cNvPr>
          <p:cNvSpPr/>
          <p:nvPr/>
        </p:nvSpPr>
        <p:spPr>
          <a:xfrm rot="-152142">
            <a:off x="243489" y="2041841"/>
            <a:ext cx="1921041" cy="1847802"/>
          </a:xfrm>
          <a:prstGeom prst="homePlate">
            <a:avLst>
              <a:gd name="adj" fmla="val 30129"/>
            </a:avLst>
          </a:prstGeom>
          <a:solidFill>
            <a:srgbClr val="A6CD02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Sniglet"/>
                <a:ea typeface="Sniglet"/>
                <a:cs typeface="Sniglet"/>
                <a:sym typeface="Sniglet"/>
              </a:rPr>
              <a:t>New Feature combining genres and tags</a:t>
            </a:r>
            <a:endParaRPr sz="1800" dirty="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8" name="Google Shape;218;p27">
            <a:extLst>
              <a:ext uri="{FF2B5EF4-FFF2-40B4-BE49-F238E27FC236}">
                <a16:creationId xmlns:a16="http://schemas.microsoft.com/office/drawing/2014/main" id="{E2FE981A-212D-1845-966F-6A26040CCF78}"/>
              </a:ext>
            </a:extLst>
          </p:cNvPr>
          <p:cNvSpPr/>
          <p:nvPr/>
        </p:nvSpPr>
        <p:spPr>
          <a:xfrm rot="-151954">
            <a:off x="1756849" y="1572214"/>
            <a:ext cx="2890444" cy="2511592"/>
          </a:xfrm>
          <a:prstGeom prst="chevron">
            <a:avLst>
              <a:gd name="adj" fmla="val 29853"/>
            </a:avLst>
          </a:prstGeom>
          <a:solidFill>
            <a:srgbClr val="FAD90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Sniglet"/>
                <a:ea typeface="Sniglet"/>
                <a:cs typeface="Sniglet"/>
                <a:sym typeface="Sniglet"/>
              </a:rPr>
              <a:t>Preprocess text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Sniglet"/>
                <a:ea typeface="Sniglet"/>
                <a:cs typeface="Sniglet"/>
                <a:sym typeface="Sniglet"/>
              </a:rPr>
              <a:t> + BOW(TFIDF)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Sniglet"/>
                <a:ea typeface="Sniglet"/>
                <a:cs typeface="Sniglet"/>
                <a:sym typeface="Sniglet"/>
              </a:rPr>
              <a:t>+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Sniglet"/>
                <a:ea typeface="Sniglet"/>
                <a:cs typeface="Sniglet"/>
                <a:sym typeface="Sniglet"/>
              </a:rPr>
              <a:t>Filter top 1% uncommon words</a:t>
            </a:r>
            <a:endParaRPr sz="1800" dirty="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9" name="Google Shape;219;p27">
            <a:extLst>
              <a:ext uri="{FF2B5EF4-FFF2-40B4-BE49-F238E27FC236}">
                <a16:creationId xmlns:a16="http://schemas.microsoft.com/office/drawing/2014/main" id="{101B4319-5083-8B49-BD00-18F55847BCC1}"/>
              </a:ext>
            </a:extLst>
          </p:cNvPr>
          <p:cNvSpPr/>
          <p:nvPr/>
        </p:nvSpPr>
        <p:spPr>
          <a:xfrm rot="-151954">
            <a:off x="4383596" y="1731173"/>
            <a:ext cx="2353016" cy="1943787"/>
          </a:xfrm>
          <a:prstGeom prst="chevron">
            <a:avLst>
              <a:gd name="adj" fmla="val 29853"/>
            </a:avLst>
          </a:prstGeom>
          <a:solidFill>
            <a:srgbClr val="FFA30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Sniglet"/>
                <a:ea typeface="Sniglet"/>
                <a:cs typeface="Sniglet"/>
                <a:sym typeface="Sniglet"/>
              </a:rPr>
              <a:t>Cosine Similarity vector result</a:t>
            </a:r>
            <a:endParaRPr sz="1800" dirty="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0" name="Google Shape;219;p27">
            <a:extLst>
              <a:ext uri="{FF2B5EF4-FFF2-40B4-BE49-F238E27FC236}">
                <a16:creationId xmlns:a16="http://schemas.microsoft.com/office/drawing/2014/main" id="{A92EBB99-BA30-7E42-AE51-FC83660CD867}"/>
              </a:ext>
            </a:extLst>
          </p:cNvPr>
          <p:cNvSpPr/>
          <p:nvPr/>
        </p:nvSpPr>
        <p:spPr>
          <a:xfrm rot="-151954">
            <a:off x="6665044" y="1850488"/>
            <a:ext cx="2219913" cy="1442523"/>
          </a:xfrm>
          <a:prstGeom prst="chevron">
            <a:avLst>
              <a:gd name="adj" fmla="val 29853"/>
            </a:avLst>
          </a:prstGeom>
          <a:solidFill>
            <a:schemeClr val="accent6">
              <a:lumMod val="60000"/>
              <a:lumOff val="40000"/>
            </a:schemeClr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Sniglet"/>
                <a:ea typeface="Sniglet"/>
                <a:cs typeface="Sniglet"/>
                <a:sym typeface="Sniglet"/>
              </a:rPr>
              <a:t>Similarity sorted + weighted rating</a:t>
            </a:r>
            <a:endParaRPr sz="1800" dirty="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ACF549F-BBA1-8249-8472-6D7661E9B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4" y="0"/>
            <a:ext cx="1160479" cy="514354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EE9719B-DA72-4A4A-AD7C-672378042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000999" y="-100"/>
            <a:ext cx="1181909" cy="5143549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4A0327A-1430-F74A-8778-FCDC96878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2" name="Online Media 1" descr="recommended">
            <a:hlinkClick r:id="" action="ppaction://media"/>
            <a:extLst>
              <a:ext uri="{FF2B5EF4-FFF2-40B4-BE49-F238E27FC236}">
                <a16:creationId xmlns:a16="http://schemas.microsoft.com/office/drawing/2014/main" id="{8E91D988-67A4-9F46-91C3-6B7BC201D2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98610-AA7C-BB49-A123-CE991E822C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9B0AA1A-EA12-AC4C-A7DE-C7E8D394A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99" y="-11961"/>
            <a:ext cx="8556784" cy="5163627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188EF64-D527-E545-9750-C155D9A97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45" y="-11962"/>
            <a:ext cx="8556865" cy="5163626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F01AE24-6985-0449-9F25-7214479E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68" y="-11965"/>
            <a:ext cx="8561396" cy="5166360"/>
          </a:xfrm>
          <a:prstGeom prst="rect">
            <a:avLst/>
          </a:prstGeom>
        </p:spPr>
      </p:pic>
      <p:pic>
        <p:nvPicPr>
          <p:cNvPr id="9" name="Picture 8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D4C4B138-EF3C-D64C-B381-B268F65B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307" y="3461658"/>
            <a:ext cx="2295385" cy="118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1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C4C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393019" y="806785"/>
            <a:ext cx="4650601" cy="30044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What movie should we watch?</a:t>
            </a:r>
            <a:endParaRPr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D1DC18-35F1-754E-9CC6-1D79B4992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21" y="0"/>
            <a:ext cx="2889214" cy="1790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E1089F-5C6E-6E49-923D-23AADDD65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804" y="2495040"/>
            <a:ext cx="1759196" cy="2648460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722639E7-B0A7-6548-B231-1ACC0C175D4B}"/>
              </a:ext>
            </a:extLst>
          </p:cNvPr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chemeClr val="bg1"/>
                </a:solidFill>
              </a:rPr>
              <a:pPr algn="r"/>
              <a:t>3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4CBD1-A0AE-5347-8786-19FD69CEE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804" y="0"/>
            <a:ext cx="1759196" cy="2648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EF6758-EA9F-E841-B578-2013DCB50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4503" y="3627127"/>
            <a:ext cx="2707807" cy="1516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708F67-D243-9E48-873E-9B6A322DA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110" y="3002786"/>
            <a:ext cx="1451130" cy="2136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DBB1B9-16F2-6F4A-8232-959846530D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520" y="1790500"/>
            <a:ext cx="2889214" cy="1480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B7DE1-D990-6349-BB3B-460CE2A599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1" y="3266305"/>
            <a:ext cx="3385498" cy="18733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5F8FB-0734-B441-93C5-E10941A0E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729">
            <a:off x="878382" y="712233"/>
            <a:ext cx="2195140" cy="760139"/>
          </a:xfrm>
        </p:spPr>
        <p:txBody>
          <a:bodyPr/>
          <a:lstStyle/>
          <a:p>
            <a:r>
              <a:rPr lang="en-US" sz="4000" dirty="0"/>
              <a:t>3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900B6-17A8-9E47-A9CA-7EE49B23E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891" y="1443578"/>
            <a:ext cx="2771436" cy="1065236"/>
          </a:xfrm>
        </p:spPr>
        <p:txBody>
          <a:bodyPr/>
          <a:lstStyle/>
          <a:p>
            <a:r>
              <a:rPr lang="en-US" dirty="0"/>
              <a:t>28 million reviews</a:t>
            </a:r>
          </a:p>
          <a:p>
            <a:r>
              <a:rPr lang="en-US" dirty="0"/>
              <a:t>54 thousand movies</a:t>
            </a:r>
          </a:p>
          <a:p>
            <a:r>
              <a:rPr lang="en-US" dirty="0"/>
              <a:t>280 thousand unique reviewers</a:t>
            </a:r>
          </a:p>
          <a:p>
            <a:r>
              <a:rPr lang="en-US" dirty="0"/>
              <a:t>45 thousand movies tagged</a:t>
            </a:r>
          </a:p>
          <a:p>
            <a:pPr marL="8890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6AF26-19D0-B54F-A096-F0FFA9CF81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A6E79BD-037F-1B47-AB5C-A6599D067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493" y="459461"/>
            <a:ext cx="3169734" cy="781080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1E37002-A22C-4646-B35A-2DEBA0AFD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328" y="1538982"/>
            <a:ext cx="5537377" cy="135609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DFD098-84AA-A146-9463-B9AADF052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327" y="2895074"/>
            <a:ext cx="5537378" cy="1356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D25E66-D349-3540-848C-B7081F1C5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51" y="459462"/>
            <a:ext cx="1626506" cy="78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62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4" name="Google Shape;87;p13">
            <a:extLst>
              <a:ext uri="{FF2B5EF4-FFF2-40B4-BE49-F238E27FC236}">
                <a16:creationId xmlns:a16="http://schemas.microsoft.com/office/drawing/2014/main" id="{DD00B132-4270-324D-AE4A-239FC674770A}"/>
              </a:ext>
            </a:extLst>
          </p:cNvPr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pic>
        <p:nvPicPr>
          <p:cNvPr id="55" name="Picture 54" descr="A picture containing table, small, young, girl&#10;&#10;Description automatically generated">
            <a:extLst>
              <a:ext uri="{FF2B5EF4-FFF2-40B4-BE49-F238E27FC236}">
                <a16:creationId xmlns:a16="http://schemas.microsoft.com/office/drawing/2014/main" id="{4D09F4F8-3180-DA44-A79D-C6B1E3E9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359" y="201797"/>
            <a:ext cx="3336306" cy="1958029"/>
          </a:xfrm>
          <a:prstGeom prst="rect">
            <a:avLst/>
          </a:prstGeom>
        </p:spPr>
      </p:pic>
      <p:sp>
        <p:nvSpPr>
          <p:cNvPr id="56" name="Down Arrow 55">
            <a:extLst>
              <a:ext uri="{FF2B5EF4-FFF2-40B4-BE49-F238E27FC236}">
                <a16:creationId xmlns:a16="http://schemas.microsoft.com/office/drawing/2014/main" id="{2CF25578-9B40-AC4B-B9F3-C828C3B7996C}"/>
              </a:ext>
            </a:extLst>
          </p:cNvPr>
          <p:cNvSpPr/>
          <p:nvPr/>
        </p:nvSpPr>
        <p:spPr>
          <a:xfrm>
            <a:off x="2440421" y="2571750"/>
            <a:ext cx="522514" cy="295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55FAD73-29C2-3A40-9973-CF7B8D093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09862" y="1656039"/>
            <a:ext cx="2587016" cy="3594590"/>
          </a:xfrm>
          <a:prstGeom prst="rect">
            <a:avLst/>
          </a:prstGeom>
        </p:spPr>
      </p:pic>
      <p:pic>
        <p:nvPicPr>
          <p:cNvPr id="58" name="Picture 5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580675-CF21-B64A-A9DD-9BAE8C39B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66" y="995253"/>
            <a:ext cx="3303389" cy="1471109"/>
          </a:xfrm>
          <a:prstGeom prst="rect">
            <a:avLst/>
          </a:prstGeom>
        </p:spPr>
      </p:pic>
      <p:pic>
        <p:nvPicPr>
          <p:cNvPr id="59" name="Picture 5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BEECB26-70FA-FE40-AAF7-AD3492D3E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66" y="3004457"/>
            <a:ext cx="4777624" cy="2139043"/>
          </a:xfrm>
          <a:prstGeom prst="rect">
            <a:avLst/>
          </a:prstGeom>
        </p:spPr>
      </p:pic>
      <p:sp>
        <p:nvSpPr>
          <p:cNvPr id="64" name="Google Shape;84;p13">
            <a:extLst>
              <a:ext uri="{FF2B5EF4-FFF2-40B4-BE49-F238E27FC236}">
                <a16:creationId xmlns:a16="http://schemas.microsoft.com/office/drawing/2014/main" id="{D51968E1-6E26-9342-B662-774A2F8A43E9}"/>
              </a:ext>
            </a:extLst>
          </p:cNvPr>
          <p:cNvSpPr txBox="1">
            <a:spLocks/>
          </p:cNvSpPr>
          <p:nvPr/>
        </p:nvSpPr>
        <p:spPr>
          <a:xfrm>
            <a:off x="219349" y="396658"/>
            <a:ext cx="5890506" cy="54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sz="4000" dirty="0">
                <a:solidFill>
                  <a:srgbClr val="000000"/>
                </a:solidFill>
              </a:rPr>
              <a:t>Cleaning rating Data (1)</a:t>
            </a:r>
          </a:p>
        </p:txBody>
      </p:sp>
      <p:pic>
        <p:nvPicPr>
          <p:cNvPr id="3" name="Picture 2" descr="A picture containing fabric, rug&#10;&#10;Description automatically generated">
            <a:extLst>
              <a:ext uri="{FF2B5EF4-FFF2-40B4-BE49-F238E27FC236}">
                <a16:creationId xmlns:a16="http://schemas.microsoft.com/office/drawing/2014/main" id="{43203523-9CE4-EC43-A477-9C59F6D03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2453" y="4328932"/>
            <a:ext cx="3594590" cy="814519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88578AED-7E1E-D741-96C0-261E67369DE3}"/>
              </a:ext>
            </a:extLst>
          </p:cNvPr>
          <p:cNvSpPr/>
          <p:nvPr/>
        </p:nvSpPr>
        <p:spPr>
          <a:xfrm>
            <a:off x="5244754" y="2320266"/>
            <a:ext cx="3531659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68300">
              <a:spcBef>
                <a:spcPts val="600"/>
              </a:spcBef>
              <a:buSzPts val="2200"/>
              <a:buFont typeface="Sniglet"/>
              <a:buChar char="×"/>
            </a:pPr>
            <a:r>
              <a:rPr lang="en-US" sz="1900" dirty="0">
                <a:latin typeface="Sniglet"/>
                <a:sym typeface="Sniglet"/>
              </a:rPr>
              <a:t>Movies rated 5 or more</a:t>
            </a:r>
          </a:p>
          <a:p>
            <a:pPr marL="457200" lvl="0" indent="-368300">
              <a:spcBef>
                <a:spcPts val="600"/>
              </a:spcBef>
              <a:buSzPts val="2200"/>
              <a:buFont typeface="Sniglet"/>
              <a:buChar char="×"/>
            </a:pPr>
            <a:r>
              <a:rPr lang="en-US" sz="1900" dirty="0">
                <a:latin typeface="Sniglet"/>
                <a:sym typeface="Sniglet"/>
              </a:rPr>
              <a:t>Outlier Reviewers: Median + 4 STD reviews</a:t>
            </a:r>
          </a:p>
          <a:p>
            <a:pPr marL="457200" lvl="0" indent="-368300">
              <a:spcBef>
                <a:spcPts val="600"/>
              </a:spcBef>
              <a:buSzPts val="2200"/>
              <a:buFont typeface="Sniglet"/>
              <a:buChar char="×"/>
            </a:pPr>
            <a:r>
              <a:rPr lang="en-US" sz="1900" dirty="0">
                <a:solidFill>
                  <a:srgbClr val="0070C0"/>
                </a:solidFill>
                <a:latin typeface="Sniglet"/>
                <a:sym typeface="Sniglet"/>
              </a:rPr>
              <a:t>Top 17,000 people review 12 million movies at a rate of 700 reviews p/person</a:t>
            </a:r>
          </a:p>
        </p:txBody>
      </p:sp>
      <p:pic>
        <p:nvPicPr>
          <p:cNvPr id="70" name="Picture 69" descr="A picture containing table, sitting, water, window&#10;&#10;Description automatically generated">
            <a:extLst>
              <a:ext uri="{FF2B5EF4-FFF2-40B4-BE49-F238E27FC236}">
                <a16:creationId xmlns:a16="http://schemas.microsoft.com/office/drawing/2014/main" id="{62E58AF7-381A-AF4B-9B88-85C23B9F4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6469" y="995252"/>
            <a:ext cx="1471109" cy="14711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405BE4-102D-3340-A57E-F36B6C16EBAE}"/>
              </a:ext>
            </a:extLst>
          </p:cNvPr>
          <p:cNvSpPr/>
          <p:nvPr/>
        </p:nvSpPr>
        <p:spPr>
          <a:xfrm>
            <a:off x="2190829" y="3812368"/>
            <a:ext cx="1545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niglet"/>
                <a:sym typeface="Sniglet"/>
              </a:rPr>
              <a:t>14 Million Reviews</a:t>
            </a:r>
          </a:p>
          <a:p>
            <a:endParaRPr lang="en-US" dirty="0">
              <a:latin typeface="Sniglet"/>
              <a:sym typeface="Snigle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4BDF1-2BE5-2242-8A3F-88EA4E473AEF}"/>
              </a:ext>
            </a:extLst>
          </p:cNvPr>
          <p:cNvSpPr/>
          <p:nvPr/>
        </p:nvSpPr>
        <p:spPr>
          <a:xfrm>
            <a:off x="1346238" y="1565974"/>
            <a:ext cx="1590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niglet"/>
                <a:sym typeface="Sniglet"/>
              </a:rPr>
              <a:t>28 Million Reviews</a:t>
            </a:r>
          </a:p>
          <a:p>
            <a:endParaRPr lang="en-US" dirty="0">
              <a:latin typeface="Sniglet"/>
              <a:sym typeface="Snigle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26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84;p13">
            <a:extLst>
              <a:ext uri="{FF2B5EF4-FFF2-40B4-BE49-F238E27FC236}">
                <a16:creationId xmlns:a16="http://schemas.microsoft.com/office/drawing/2014/main" id="{7A599C26-0D83-C74C-90B1-4C5864FB5E9C}"/>
              </a:ext>
            </a:extLst>
          </p:cNvPr>
          <p:cNvSpPr txBox="1">
            <a:spLocks/>
          </p:cNvSpPr>
          <p:nvPr/>
        </p:nvSpPr>
        <p:spPr>
          <a:xfrm>
            <a:off x="1198153" y="1814046"/>
            <a:ext cx="3550784" cy="4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sz="4000" dirty="0">
                <a:solidFill>
                  <a:srgbClr val="000000"/>
                </a:solidFill>
              </a:rPr>
              <a:t>Cleaning rating Data (2)</a:t>
            </a:r>
          </a:p>
        </p:txBody>
      </p:sp>
      <p:sp>
        <p:nvSpPr>
          <p:cNvPr id="41" name="Google Shape;168;p22">
            <a:extLst>
              <a:ext uri="{FF2B5EF4-FFF2-40B4-BE49-F238E27FC236}">
                <a16:creationId xmlns:a16="http://schemas.microsoft.com/office/drawing/2014/main" id="{9451DA00-AB26-7448-8C7F-03CC7F63FA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363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3" name="Picture 4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7CF9AF-A386-5E4B-83B4-84BCF6758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085" y="3161150"/>
            <a:ext cx="3098850" cy="1972743"/>
          </a:xfrm>
          <a:prstGeom prst="rect">
            <a:avLst/>
          </a:prstGeom>
        </p:spPr>
      </p:pic>
      <p:sp>
        <p:nvSpPr>
          <p:cNvPr id="46" name="Down Arrow 45">
            <a:extLst>
              <a:ext uri="{FF2B5EF4-FFF2-40B4-BE49-F238E27FC236}">
                <a16:creationId xmlns:a16="http://schemas.microsoft.com/office/drawing/2014/main" id="{155268F5-8AB3-5249-807E-66BF7D980105}"/>
              </a:ext>
            </a:extLst>
          </p:cNvPr>
          <p:cNvSpPr/>
          <p:nvPr/>
        </p:nvSpPr>
        <p:spPr>
          <a:xfrm>
            <a:off x="7571362" y="2245913"/>
            <a:ext cx="522514" cy="29541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F75BF6E-3BEA-6E45-90E4-62486FDCA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99" y="4542359"/>
            <a:ext cx="5706006" cy="601091"/>
          </a:xfrm>
          <a:prstGeom prst="rect">
            <a:avLst/>
          </a:prstGeom>
        </p:spPr>
      </p:pic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167562F2-14AA-BC45-9148-A834CD64E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172" y="382642"/>
            <a:ext cx="2674208" cy="168454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02BBB4E-AD99-5945-B32F-202525B01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56166" y="157375"/>
            <a:ext cx="5706006" cy="601091"/>
          </a:xfrm>
          <a:prstGeom prst="rect">
            <a:avLst/>
          </a:prstGeom>
        </p:spPr>
      </p:pic>
      <p:pic>
        <p:nvPicPr>
          <p:cNvPr id="60" name="Picture 59" descr="A picture containing indoor, small, sitting, sink&#10;&#10;Description automatically generated">
            <a:extLst>
              <a:ext uri="{FF2B5EF4-FFF2-40B4-BE49-F238E27FC236}">
                <a16:creationId xmlns:a16="http://schemas.microsoft.com/office/drawing/2014/main" id="{25581AD8-7DEF-534C-828E-E84F23A39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0524" y="749962"/>
            <a:ext cx="1771648" cy="1240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8B06B2-3F7A-FE42-A02B-5BCAA2AD01C6}"/>
              </a:ext>
            </a:extLst>
          </p:cNvPr>
          <p:cNvSpPr/>
          <p:nvPr/>
        </p:nvSpPr>
        <p:spPr>
          <a:xfrm>
            <a:off x="1260968" y="2854325"/>
            <a:ext cx="40964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68300">
              <a:spcBef>
                <a:spcPts val="600"/>
              </a:spcBef>
              <a:buSzPts val="2200"/>
              <a:buFont typeface="Sniglet"/>
              <a:buChar char="×"/>
            </a:pPr>
            <a:r>
              <a:rPr lang="en-US" sz="1800" dirty="0">
                <a:latin typeface="Sniglet"/>
                <a:sym typeface="Sniglet"/>
              </a:rPr>
              <a:t>Weighted Mean Rating = Mean Rating * Percentile weights</a:t>
            </a:r>
          </a:p>
          <a:p>
            <a:pPr marL="457200" indent="-368300">
              <a:spcBef>
                <a:spcPts val="600"/>
              </a:spcBef>
              <a:buSzPts val="2200"/>
              <a:buFont typeface="Sniglet"/>
              <a:buChar char="×"/>
            </a:pPr>
            <a:r>
              <a:rPr lang="en-US" sz="1800" dirty="0">
                <a:latin typeface="Sniglet"/>
                <a:sym typeface="Sniglet"/>
              </a:rPr>
              <a:t>Weights = All ratings per movie percentiles (10 different weights)</a:t>
            </a:r>
          </a:p>
          <a:p>
            <a:pPr marL="457200" indent="-368300">
              <a:spcBef>
                <a:spcPts val="600"/>
              </a:spcBef>
              <a:buSzPts val="2200"/>
              <a:buFont typeface="Sniglet"/>
              <a:buChar char="×"/>
            </a:pPr>
            <a:endParaRPr lang="en-US" dirty="0">
              <a:latin typeface="Sniglet"/>
              <a:sym typeface="Snigle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B37AA3-38A9-334C-B259-3CB8102A8AE9}"/>
              </a:ext>
            </a:extLst>
          </p:cNvPr>
          <p:cNvSpPr/>
          <p:nvPr/>
        </p:nvSpPr>
        <p:spPr>
          <a:xfrm>
            <a:off x="4390524" y="2235326"/>
            <a:ext cx="4096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>
              <a:spcBef>
                <a:spcPts val="600"/>
              </a:spcBef>
              <a:buSzPts val="2200"/>
            </a:pPr>
            <a:r>
              <a:rPr lang="en-US" sz="1800" dirty="0">
                <a:solidFill>
                  <a:srgbClr val="C00000"/>
                </a:solidFill>
                <a:latin typeface="Sniglet"/>
                <a:sym typeface="Sniglet"/>
              </a:rPr>
              <a:t>Penalizes less rated movies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20F10E-8CCC-B640-B26B-D0756A3A15E0}"/>
              </a:ext>
            </a:extLst>
          </p:cNvPr>
          <p:cNvSpPr/>
          <p:nvPr/>
        </p:nvSpPr>
        <p:spPr>
          <a:xfrm>
            <a:off x="5702807" y="2803691"/>
            <a:ext cx="3098850" cy="36933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88900">
              <a:spcBef>
                <a:spcPts val="600"/>
              </a:spcBef>
              <a:buSzPts val="2200"/>
            </a:pPr>
            <a:r>
              <a:rPr lang="en-US" sz="1800" dirty="0">
                <a:solidFill>
                  <a:schemeClr val="bg1"/>
                </a:solidFill>
                <a:latin typeface="Sniglet"/>
                <a:sym typeface="Sniglet"/>
              </a:rPr>
              <a:t>Movies AVG rating Weighted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BE2B0E-B9AB-A24C-8716-99BF0536A1A0}"/>
              </a:ext>
            </a:extLst>
          </p:cNvPr>
          <p:cNvSpPr/>
          <p:nvPr/>
        </p:nvSpPr>
        <p:spPr>
          <a:xfrm>
            <a:off x="6162172" y="0"/>
            <a:ext cx="2674208" cy="36933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88900" algn="ctr">
              <a:spcBef>
                <a:spcPts val="600"/>
              </a:spcBef>
              <a:buSzPts val="2200"/>
            </a:pPr>
            <a:r>
              <a:rPr lang="en-US" sz="1800" dirty="0">
                <a:solidFill>
                  <a:schemeClr val="bg1"/>
                </a:solidFill>
                <a:latin typeface="Sniglet"/>
                <a:sym typeface="Sniglet"/>
              </a:rPr>
              <a:t>Movies AVG rating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D0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5728899" y="1910863"/>
            <a:ext cx="281155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Collaborative Filtering</a:t>
            </a:r>
            <a:endParaRPr sz="400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5973058" y="3075585"/>
            <a:ext cx="213693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Movies and Ratings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2AD7C252-5DFC-3B4E-B881-C444055D2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76" y="424218"/>
            <a:ext cx="1063217" cy="429506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25BC012-CE40-FD4A-B123-71FC2F5D7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493" y="654022"/>
            <a:ext cx="1970213" cy="3835455"/>
          </a:xfrm>
          <a:prstGeom prst="rect">
            <a:avLst/>
          </a:prstGeom>
        </p:spPr>
      </p:pic>
      <p:pic>
        <p:nvPicPr>
          <p:cNvPr id="20" name="Picture 19" descr="A picture containing rug, fabric&#10;&#10;Description automatically generated">
            <a:extLst>
              <a:ext uri="{FF2B5EF4-FFF2-40B4-BE49-F238E27FC236}">
                <a16:creationId xmlns:a16="http://schemas.microsoft.com/office/drawing/2014/main" id="{1E1EA15C-28B4-5148-90BB-8DFB3A3DB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423289" y="1643557"/>
            <a:ext cx="1159799" cy="5324322"/>
          </a:xfrm>
          <a:prstGeom prst="rect">
            <a:avLst/>
          </a:prstGeom>
        </p:spPr>
      </p:pic>
      <p:pic>
        <p:nvPicPr>
          <p:cNvPr id="24" name="Picture 23" descr="A picture containing rug, fabric&#10;&#10;Description automatically generated">
            <a:extLst>
              <a:ext uri="{FF2B5EF4-FFF2-40B4-BE49-F238E27FC236}">
                <a16:creationId xmlns:a16="http://schemas.microsoft.com/office/drawing/2014/main" id="{241EC6E7-58B6-7245-9B51-5008BE449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23157" y="-1917057"/>
            <a:ext cx="1160058" cy="5324323"/>
          </a:xfrm>
          <a:prstGeom prst="rect">
            <a:avLst/>
          </a:prstGeom>
        </p:spPr>
      </p:pic>
      <p:pic>
        <p:nvPicPr>
          <p:cNvPr id="25" name="Picture 24" descr="A picture containing room, man, white, air&#10;&#10;Description automatically generated">
            <a:extLst>
              <a:ext uri="{FF2B5EF4-FFF2-40B4-BE49-F238E27FC236}">
                <a16:creationId xmlns:a16="http://schemas.microsoft.com/office/drawing/2014/main" id="{EA3C6AAB-A03B-C54B-98D3-F3D1667FA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026" y="1325134"/>
            <a:ext cx="2490712" cy="2400686"/>
          </a:xfrm>
          <a:prstGeom prst="rect">
            <a:avLst/>
          </a:prstGeom>
        </p:spPr>
      </p:pic>
      <p:sp>
        <p:nvSpPr>
          <p:cNvPr id="11" name="Google Shape;93;p14">
            <a:extLst>
              <a:ext uri="{FF2B5EF4-FFF2-40B4-BE49-F238E27FC236}">
                <a16:creationId xmlns:a16="http://schemas.microsoft.com/office/drawing/2014/main" id="{54EC2CC2-C502-CB46-8C6B-A967658FCA35}"/>
              </a:ext>
            </a:extLst>
          </p:cNvPr>
          <p:cNvSpPr txBox="1">
            <a:spLocks/>
          </p:cNvSpPr>
          <p:nvPr/>
        </p:nvSpPr>
        <p:spPr>
          <a:xfrm>
            <a:off x="1254345" y="833199"/>
            <a:ext cx="213693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76200" algn="l">
              <a:spcBef>
                <a:spcPts val="600"/>
              </a:spcBef>
              <a:buSzPts val="2400"/>
            </a:pPr>
            <a:r>
              <a:rPr lang="en-US" b="1" u="sng" dirty="0"/>
              <a:t>Approach:</a:t>
            </a:r>
          </a:p>
          <a:p>
            <a:pPr marL="76200" algn="l">
              <a:spcBef>
                <a:spcPts val="600"/>
              </a:spcBef>
              <a:buSzPts val="2400"/>
            </a:pPr>
            <a:endParaRPr lang="en-US" dirty="0"/>
          </a:p>
          <a:p>
            <a:pPr indent="-381000" algn="l">
              <a:spcBef>
                <a:spcPts val="600"/>
              </a:spcBef>
              <a:buSzPts val="2400"/>
              <a:buFont typeface="Sniglet"/>
              <a:buChar char="×"/>
            </a:pPr>
            <a:r>
              <a:rPr lang="en-US" dirty="0"/>
              <a:t>Pearson Correlation</a:t>
            </a:r>
          </a:p>
          <a:p>
            <a:pPr indent="-381000" algn="l">
              <a:spcBef>
                <a:spcPts val="600"/>
              </a:spcBef>
              <a:buSzPts val="2400"/>
              <a:buFont typeface="Sniglet"/>
              <a:buChar char="×"/>
            </a:pPr>
            <a:r>
              <a:rPr lang="en-US" dirty="0"/>
              <a:t>Truncated SVD</a:t>
            </a:r>
          </a:p>
          <a:p>
            <a:pPr indent="-381000" algn="l">
              <a:spcBef>
                <a:spcPts val="600"/>
              </a:spcBef>
              <a:buSzPts val="2400"/>
              <a:buFont typeface="Sniglet"/>
              <a:buChar char="×"/>
            </a:pPr>
            <a:r>
              <a:rPr lang="en-US" b="1" dirty="0">
                <a:solidFill>
                  <a:srgbClr val="7030A0"/>
                </a:solidFill>
              </a:rPr>
              <a:t>Neural Network trained embedding</a:t>
            </a:r>
          </a:p>
          <a:p>
            <a:pPr marL="0" indent="0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90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 rot="190245">
            <a:off x="1030532" y="569044"/>
            <a:ext cx="4166500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Neural Network embeddings</a:t>
            </a:r>
            <a:endParaRPr sz="4000"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0543C-7F70-A74E-A904-0D8B6F88D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5318" y="1079039"/>
            <a:ext cx="3543689" cy="4273272"/>
          </a:xfrm>
          <a:prstGeom prst="rect">
            <a:avLst/>
          </a:prstGeom>
        </p:spPr>
      </p:pic>
      <p:sp>
        <p:nvSpPr>
          <p:cNvPr id="10" name="Google Shape;106;p16">
            <a:extLst>
              <a:ext uri="{FF2B5EF4-FFF2-40B4-BE49-F238E27FC236}">
                <a16:creationId xmlns:a16="http://schemas.microsoft.com/office/drawing/2014/main" id="{50091273-1548-224F-82AC-9CFE787AB63F}"/>
              </a:ext>
            </a:extLst>
          </p:cNvPr>
          <p:cNvSpPr txBox="1">
            <a:spLocks/>
          </p:cNvSpPr>
          <p:nvPr/>
        </p:nvSpPr>
        <p:spPr>
          <a:xfrm>
            <a:off x="524093" y="1726140"/>
            <a:ext cx="3886138" cy="127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-381000">
              <a:buSzPts val="2400"/>
            </a:pPr>
            <a:r>
              <a:rPr lang="en-US" sz="2000" dirty="0"/>
              <a:t>18 million Movie - Rating combinations mapped into a latent space (32 dims)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0AF269-4A01-B74B-9793-23E4EEDF4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94" y="2905246"/>
            <a:ext cx="3275400" cy="1783857"/>
          </a:xfrm>
          <a:prstGeom prst="rect">
            <a:avLst/>
          </a:prstGeom>
        </p:spPr>
      </p:pic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533131BA-CF8E-B54B-966A-76571642E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099" y="2623197"/>
            <a:ext cx="3777535" cy="25278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B1981C-9824-4C4C-94CD-D67710A26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099" y="540815"/>
            <a:ext cx="3994689" cy="182213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BF272D3-6FE0-0B45-9DB2-0820082281F1}"/>
              </a:ext>
            </a:extLst>
          </p:cNvPr>
          <p:cNvSpPr/>
          <p:nvPr/>
        </p:nvSpPr>
        <p:spPr>
          <a:xfrm>
            <a:off x="4572000" y="714640"/>
            <a:ext cx="43636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81000">
              <a:spcBef>
                <a:spcPts val="600"/>
              </a:spcBef>
              <a:buSzPts val="2400"/>
              <a:buFont typeface="Sniglet"/>
              <a:buChar char="×"/>
            </a:pPr>
            <a:r>
              <a:rPr lang="en-US" sz="2000" dirty="0">
                <a:latin typeface="Sniglet"/>
                <a:sym typeface="Sniglet"/>
              </a:rPr>
              <a:t>Embedding weights trained such that the dot product of  two vectors approximates the output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niglet"/>
                <a:sym typeface="Sniglet"/>
              </a:rPr>
              <a:t>(rating – mean rating) </a:t>
            </a:r>
            <a:r>
              <a:rPr lang="en-US" sz="2000" dirty="0">
                <a:latin typeface="Sniglet"/>
                <a:sym typeface="Sniglet"/>
              </a:rPr>
              <a:t>at each iteration.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300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090301" y="796677"/>
            <a:ext cx="3335676" cy="12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dirty="0"/>
              <a:t>Content Based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8E1F1C5-2FCB-854B-A1C2-70C8DDCAA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860890" y="1845625"/>
            <a:ext cx="5143453" cy="1421673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AB9DCCE-729E-9D4E-B744-0462D440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868514" y="1845624"/>
            <a:ext cx="5143453" cy="1421673"/>
          </a:xfrm>
          <a:prstGeom prst="rect">
            <a:avLst/>
          </a:prstGeom>
        </p:spPr>
      </p:pic>
      <p:sp>
        <p:nvSpPr>
          <p:cNvPr id="12" name="Google Shape;100;p15">
            <a:extLst>
              <a:ext uri="{FF2B5EF4-FFF2-40B4-BE49-F238E27FC236}">
                <a16:creationId xmlns:a16="http://schemas.microsoft.com/office/drawing/2014/main" id="{542FC125-B9E3-9646-A69F-8B733584EA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0" name="Picture 9" descr="A picture containing rug, red, painted, colorful&#10;&#10;Description automatically generated">
            <a:extLst>
              <a:ext uri="{FF2B5EF4-FFF2-40B4-BE49-F238E27FC236}">
                <a16:creationId xmlns:a16="http://schemas.microsoft.com/office/drawing/2014/main" id="{0969A5AC-C4B3-8E4E-ABF8-BF155C73C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864" y="3079624"/>
            <a:ext cx="4008272" cy="2066765"/>
          </a:xfrm>
          <a:prstGeom prst="rect">
            <a:avLst/>
          </a:prstGeom>
        </p:spPr>
      </p:pic>
      <p:sp>
        <p:nvSpPr>
          <p:cNvPr id="19" name="Google Shape;167;p22">
            <a:extLst>
              <a:ext uri="{FF2B5EF4-FFF2-40B4-BE49-F238E27FC236}">
                <a16:creationId xmlns:a16="http://schemas.microsoft.com/office/drawing/2014/main" id="{096FC440-A99D-4244-8C4D-02ED6AB5F414}"/>
              </a:ext>
            </a:extLst>
          </p:cNvPr>
          <p:cNvSpPr/>
          <p:nvPr/>
        </p:nvSpPr>
        <p:spPr>
          <a:xfrm>
            <a:off x="4433564" y="1923391"/>
            <a:ext cx="1628642" cy="1460438"/>
          </a:xfrm>
          <a:prstGeom prst="ellipse">
            <a:avLst/>
          </a:prstGeom>
          <a:noFill/>
          <a:ln w="114300" cap="flat" cmpd="sng">
            <a:solidFill>
              <a:srgbClr val="A6CD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Sniglet"/>
                <a:ea typeface="Sniglet"/>
                <a:cs typeface="Sniglet"/>
                <a:sym typeface="Sniglet"/>
              </a:rPr>
              <a:t>Tags</a:t>
            </a:r>
            <a:endParaRPr sz="1800" dirty="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0" name="Google Shape;165;p22">
            <a:extLst>
              <a:ext uri="{FF2B5EF4-FFF2-40B4-BE49-F238E27FC236}">
                <a16:creationId xmlns:a16="http://schemas.microsoft.com/office/drawing/2014/main" id="{AD0802C0-EC3C-C344-A368-01EE817C0A31}"/>
              </a:ext>
            </a:extLst>
          </p:cNvPr>
          <p:cNvSpPr/>
          <p:nvPr/>
        </p:nvSpPr>
        <p:spPr>
          <a:xfrm>
            <a:off x="3235565" y="1923391"/>
            <a:ext cx="1628642" cy="1460438"/>
          </a:xfrm>
          <a:prstGeom prst="ellipse">
            <a:avLst/>
          </a:prstGeom>
          <a:noFill/>
          <a:ln w="114300" cap="flat" cmpd="sng">
            <a:solidFill>
              <a:srgbClr val="FAD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Sniglet"/>
                <a:ea typeface="Sniglet"/>
                <a:cs typeface="Sniglet"/>
                <a:sym typeface="Sniglet"/>
              </a:rPr>
              <a:t>Genres</a:t>
            </a:r>
            <a:endParaRPr sz="1800" dirty="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1" name="Google Shape;166;p22">
            <a:extLst>
              <a:ext uri="{FF2B5EF4-FFF2-40B4-BE49-F238E27FC236}">
                <a16:creationId xmlns:a16="http://schemas.microsoft.com/office/drawing/2014/main" id="{727DCCDC-F842-134F-BBB9-6EEDDCA42D81}"/>
              </a:ext>
            </a:extLst>
          </p:cNvPr>
          <p:cNvSpPr/>
          <p:nvPr/>
        </p:nvSpPr>
        <p:spPr>
          <a:xfrm>
            <a:off x="2006154" y="1923391"/>
            <a:ext cx="1628642" cy="1460438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Sniglet"/>
                <a:ea typeface="Sniglet"/>
                <a:cs typeface="Sniglet"/>
                <a:sym typeface="Sniglet"/>
              </a:rPr>
              <a:t>Movie </a:t>
            </a:r>
            <a:endParaRPr sz="1800" dirty="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2" name="Google Shape;166;p22">
            <a:extLst>
              <a:ext uri="{FF2B5EF4-FFF2-40B4-BE49-F238E27FC236}">
                <a16:creationId xmlns:a16="http://schemas.microsoft.com/office/drawing/2014/main" id="{C63337E4-AD40-664F-B662-2A25398EA3E5}"/>
              </a:ext>
            </a:extLst>
          </p:cNvPr>
          <p:cNvSpPr/>
          <p:nvPr/>
        </p:nvSpPr>
        <p:spPr>
          <a:xfrm>
            <a:off x="5717084" y="1923391"/>
            <a:ext cx="1628642" cy="1460438"/>
          </a:xfrm>
          <a:prstGeom prst="ellipse">
            <a:avLst/>
          </a:prstGeom>
          <a:noFill/>
          <a:ln w="1143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Sniglet"/>
                <a:ea typeface="Sniglet"/>
                <a:cs typeface="Sniglet"/>
                <a:sym typeface="Sniglet"/>
              </a:rPr>
              <a:t>ratings </a:t>
            </a:r>
            <a:endParaRPr sz="1800" dirty="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achim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t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</TotalTime>
  <Words>208</Words>
  <Application>Microsoft Macintosh PowerPoint</Application>
  <PresentationFormat>On-screen Show (16:9)</PresentationFormat>
  <Paragraphs>53</Paragraphs>
  <Slides>11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Bangers</vt:lpstr>
      <vt:lpstr>Caveat</vt:lpstr>
      <vt:lpstr>Sniglet</vt:lpstr>
      <vt:lpstr>Amatic SC</vt:lpstr>
      <vt:lpstr>Arial</vt:lpstr>
      <vt:lpstr>Jachimo template</vt:lpstr>
      <vt:lpstr>Kate template</vt:lpstr>
      <vt:lpstr>Recommender Systems</vt:lpstr>
      <vt:lpstr>PowerPoint Presentation</vt:lpstr>
      <vt:lpstr>What movie should we watch?</vt:lpstr>
      <vt:lpstr>3 Datasets</vt:lpstr>
      <vt:lpstr>PowerPoint Presentation</vt:lpstr>
      <vt:lpstr>PowerPoint Presentation</vt:lpstr>
      <vt:lpstr>Collaborative Filtering</vt:lpstr>
      <vt:lpstr>Neural Network embeddings</vt:lpstr>
      <vt:lpstr>PowerPoint Presentation</vt:lpstr>
      <vt:lpstr>Approach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movie should I watch next?</dc:title>
  <cp:lastModifiedBy>Microsoft Office User</cp:lastModifiedBy>
  <cp:revision>50</cp:revision>
  <dcterms:modified xsi:type="dcterms:W3CDTF">2019-12-12T21:05:54Z</dcterms:modified>
</cp:coreProperties>
</file>